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f9c1b336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f9c1b336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6286abd2e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6286abd2e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6286abd2e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6286abd2e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6286abd2e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6286abd2e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6286abd2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6286abd2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6286abd2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6286abd2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f9c1b33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f9c1b33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6286abd2e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6286abd2e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6286abd2e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6286abd2e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f9c1b336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f9c1b336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6286abd2e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6286abd2e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55" name="Google Shape;55;p13"/>
          <p:cNvSpPr txBox="1"/>
          <p:nvPr>
            <p:ph type="ctrTitle"/>
          </p:nvPr>
        </p:nvSpPr>
        <p:spPr>
          <a:xfrm>
            <a:off x="0" y="1181225"/>
            <a:ext cx="9144000" cy="1390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u="sng"/>
              <a:t>Prototype Presentation</a:t>
            </a:r>
            <a:endParaRPr u="sng"/>
          </a:p>
          <a:p>
            <a:pPr indent="0" lvl="0" marL="0" rtl="0" algn="ctr">
              <a:spcBef>
                <a:spcPts val="0"/>
              </a:spcBef>
              <a:spcAft>
                <a:spcPts val="0"/>
              </a:spcAft>
              <a:buNone/>
            </a:pPr>
            <a:r>
              <a:rPr lang="en" sz="3422" u="sng"/>
              <a:t>Divvy Van Assistant Software</a:t>
            </a:r>
            <a:endParaRPr sz="3422" u="sng"/>
          </a:p>
        </p:txBody>
      </p:sp>
      <p:sp>
        <p:nvSpPr>
          <p:cNvPr id="56" name="Google Shape;56;p13"/>
          <p:cNvSpPr txBox="1"/>
          <p:nvPr>
            <p:ph idx="1" type="subTitle"/>
          </p:nvPr>
        </p:nvSpPr>
        <p:spPr>
          <a:xfrm>
            <a:off x="0" y="2651950"/>
            <a:ext cx="9144000" cy="1344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CS 440 - Introduction to Software Engineering</a:t>
            </a:r>
            <a:endParaRPr/>
          </a:p>
          <a:p>
            <a:pPr indent="0" lvl="0" marL="0" rtl="0" algn="ctr">
              <a:spcBef>
                <a:spcPts val="0"/>
              </a:spcBef>
              <a:spcAft>
                <a:spcPts val="0"/>
              </a:spcAft>
              <a:buNone/>
            </a:pPr>
            <a:r>
              <a:rPr lang="en" sz="2100"/>
              <a:t>Group22 - Fall 2022</a:t>
            </a:r>
            <a:endParaRPr sz="2100"/>
          </a:p>
          <a:p>
            <a:pPr indent="0" lvl="0" marL="0" rtl="0" algn="ctr">
              <a:spcBef>
                <a:spcPts val="0"/>
              </a:spcBef>
              <a:spcAft>
                <a:spcPts val="0"/>
              </a:spcAft>
              <a:buNone/>
            </a:pPr>
            <a:r>
              <a:rPr lang="en" sz="2100">
                <a:solidFill>
                  <a:schemeClr val="dk1"/>
                </a:solidFill>
              </a:rPr>
              <a:t>Prajwal Athreya , Sachin Srinivas , Aliasgar Merchant , Arjjun Prasaad</a:t>
            </a:r>
            <a:endParaRPr sz="21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119" name="Google Shape;119;p22"/>
          <p:cNvSpPr txBox="1"/>
          <p:nvPr/>
        </p:nvSpPr>
        <p:spPr>
          <a:xfrm>
            <a:off x="0" y="0"/>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u="sng">
                <a:solidFill>
                  <a:schemeClr val="dk1"/>
                </a:solidFill>
              </a:rPr>
              <a:t>Task Ranking</a:t>
            </a:r>
            <a:endParaRPr sz="2500" u="sng">
              <a:solidFill>
                <a:schemeClr val="dk1"/>
              </a:solidFill>
            </a:endParaRPr>
          </a:p>
        </p:txBody>
      </p:sp>
      <p:pic>
        <p:nvPicPr>
          <p:cNvPr id="120" name="Google Shape;120;p22"/>
          <p:cNvPicPr preferRelativeResize="0"/>
          <p:nvPr/>
        </p:nvPicPr>
        <p:blipFill>
          <a:blip r:embed="rId4">
            <a:alphaModFix/>
          </a:blip>
          <a:stretch>
            <a:fillRect/>
          </a:stretch>
        </p:blipFill>
        <p:spPr>
          <a:xfrm>
            <a:off x="378897" y="662637"/>
            <a:ext cx="3671324" cy="4035926"/>
          </a:xfrm>
          <a:prstGeom prst="rect">
            <a:avLst/>
          </a:prstGeom>
          <a:noFill/>
          <a:ln>
            <a:noFill/>
          </a:ln>
        </p:spPr>
      </p:pic>
      <p:pic>
        <p:nvPicPr>
          <p:cNvPr id="121" name="Google Shape;121;p22"/>
          <p:cNvPicPr preferRelativeResize="0"/>
          <p:nvPr/>
        </p:nvPicPr>
        <p:blipFill>
          <a:blip r:embed="rId5">
            <a:alphaModFix/>
          </a:blip>
          <a:stretch>
            <a:fillRect/>
          </a:stretch>
        </p:blipFill>
        <p:spPr>
          <a:xfrm>
            <a:off x="5297475" y="640200"/>
            <a:ext cx="3621151" cy="4080775"/>
          </a:xfrm>
          <a:prstGeom prst="rect">
            <a:avLst/>
          </a:prstGeom>
          <a:noFill/>
          <a:ln>
            <a:noFill/>
          </a:ln>
        </p:spPr>
      </p:pic>
      <p:sp>
        <p:nvSpPr>
          <p:cNvPr id="122" name="Google Shape;122;p22"/>
          <p:cNvSpPr txBox="1"/>
          <p:nvPr/>
        </p:nvSpPr>
        <p:spPr>
          <a:xfrm>
            <a:off x="0" y="4745575"/>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dk1"/>
                </a:solidFill>
              </a:rPr>
              <a:t>E</a:t>
            </a:r>
            <a:r>
              <a:rPr lang="en" u="sng">
                <a:solidFill>
                  <a:schemeClr val="dk1"/>
                </a:solidFill>
              </a:rPr>
              <a:t>xample denoting the user is starting from base with selected radius of 1 mile</a:t>
            </a:r>
            <a:endParaRPr u="sng">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126" name="Shape 126"/>
        <p:cNvGrpSpPr/>
        <p:nvPr/>
      </p:nvGrpSpPr>
      <p:grpSpPr>
        <a:xfrm>
          <a:off x="0" y="0"/>
          <a:ext cx="0" cy="0"/>
          <a:chOff x="0" y="0"/>
          <a:chExt cx="0" cy="0"/>
        </a:xfrm>
      </p:grpSpPr>
      <p:pic>
        <p:nvPicPr>
          <p:cNvPr id="127" name="Google Shape;127;p23"/>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128" name="Google Shape;128;p23"/>
          <p:cNvSpPr txBox="1"/>
          <p:nvPr>
            <p:ph type="title"/>
          </p:nvPr>
        </p:nvSpPr>
        <p:spPr>
          <a:xfrm>
            <a:off x="0" y="0"/>
            <a:ext cx="9144000" cy="689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u="sng"/>
              <a:t>Assumptions</a:t>
            </a:r>
            <a:endParaRPr sz="2400" u="sng"/>
          </a:p>
        </p:txBody>
      </p:sp>
      <p:sp>
        <p:nvSpPr>
          <p:cNvPr id="129" name="Google Shape;129;p23"/>
          <p:cNvSpPr txBox="1"/>
          <p:nvPr>
            <p:ph idx="1" type="body"/>
          </p:nvPr>
        </p:nvSpPr>
        <p:spPr>
          <a:xfrm>
            <a:off x="0" y="813825"/>
            <a:ext cx="9144000" cy="4329900"/>
          </a:xfrm>
          <a:prstGeom prst="rect">
            <a:avLst/>
          </a:prstGeom>
        </p:spPr>
        <p:txBody>
          <a:bodyPr anchorCtr="0" anchor="t" bIns="91425" lIns="91425" spcFirstLastPara="1" rIns="91425" wrap="square" tIns="91425">
            <a:normAutofit fontScale="25000" lnSpcReduction="20000"/>
          </a:bodyPr>
          <a:lstStyle/>
          <a:p>
            <a:pPr indent="-349250" lvl="0" marL="457200" rtl="0" algn="l">
              <a:lnSpc>
                <a:spcPct val="150000"/>
              </a:lnSpc>
              <a:spcBef>
                <a:spcPts val="0"/>
              </a:spcBef>
              <a:spcAft>
                <a:spcPts val="0"/>
              </a:spcAft>
              <a:buClr>
                <a:schemeClr val="dk1"/>
              </a:buClr>
              <a:buSzPct val="100000"/>
              <a:buChar char="●"/>
            </a:pPr>
            <a:r>
              <a:rPr lang="en" sz="7600">
                <a:solidFill>
                  <a:schemeClr val="dk1"/>
                </a:solidFill>
              </a:rPr>
              <a:t>Driver always starts from the Center reference location i.e UIC.</a:t>
            </a:r>
            <a:endParaRPr sz="7600">
              <a:solidFill>
                <a:schemeClr val="dk1"/>
              </a:solidFill>
            </a:endParaRPr>
          </a:p>
          <a:p>
            <a:pPr indent="-349250" lvl="0" marL="457200" rtl="0" algn="l">
              <a:lnSpc>
                <a:spcPct val="150000"/>
              </a:lnSpc>
              <a:spcBef>
                <a:spcPts val="0"/>
              </a:spcBef>
              <a:spcAft>
                <a:spcPts val="0"/>
              </a:spcAft>
              <a:buClr>
                <a:schemeClr val="dk1"/>
              </a:buClr>
              <a:buSzPct val="100000"/>
              <a:buChar char="●"/>
            </a:pPr>
            <a:r>
              <a:rPr lang="en" sz="7600">
                <a:solidFill>
                  <a:schemeClr val="dk1"/>
                </a:solidFill>
              </a:rPr>
              <a:t>Application currently designed only for a radius of 5 miles with UIC as center.</a:t>
            </a:r>
            <a:endParaRPr sz="7600">
              <a:solidFill>
                <a:schemeClr val="dk1"/>
              </a:solidFill>
            </a:endParaRPr>
          </a:p>
          <a:p>
            <a:pPr indent="-349250" lvl="0" marL="457200" rtl="0" algn="l">
              <a:lnSpc>
                <a:spcPct val="150000"/>
              </a:lnSpc>
              <a:spcBef>
                <a:spcPts val="0"/>
              </a:spcBef>
              <a:spcAft>
                <a:spcPts val="0"/>
              </a:spcAft>
              <a:buClr>
                <a:schemeClr val="dk1"/>
              </a:buClr>
              <a:buSzPct val="100000"/>
              <a:buChar char="●"/>
            </a:pPr>
            <a:r>
              <a:rPr lang="en" sz="7600">
                <a:solidFill>
                  <a:schemeClr val="dk1"/>
                </a:solidFill>
              </a:rPr>
              <a:t>Works on the principle of Supply &amp; Demand.</a:t>
            </a:r>
            <a:endParaRPr sz="7600">
              <a:solidFill>
                <a:schemeClr val="dk1"/>
              </a:solidFill>
            </a:endParaRPr>
          </a:p>
          <a:p>
            <a:pPr indent="-349250" lvl="0" marL="457200" rtl="0" algn="l">
              <a:lnSpc>
                <a:spcPct val="150000"/>
              </a:lnSpc>
              <a:spcBef>
                <a:spcPts val="0"/>
              </a:spcBef>
              <a:spcAft>
                <a:spcPts val="0"/>
              </a:spcAft>
              <a:buClr>
                <a:schemeClr val="dk1"/>
              </a:buClr>
              <a:buSzPct val="100000"/>
              <a:buChar char="●"/>
            </a:pPr>
            <a:r>
              <a:rPr lang="en" sz="7600">
                <a:solidFill>
                  <a:schemeClr val="dk1"/>
                </a:solidFill>
              </a:rPr>
              <a:t>If job is completed successfully, the tasks are then updated in the interface and the same process is repeated.</a:t>
            </a:r>
            <a:endParaRPr sz="7600">
              <a:solidFill>
                <a:schemeClr val="dk1"/>
              </a:solidFill>
            </a:endParaRPr>
          </a:p>
          <a:p>
            <a:pPr indent="-349250" lvl="0" marL="457200" rtl="0" algn="l">
              <a:lnSpc>
                <a:spcPct val="150000"/>
              </a:lnSpc>
              <a:spcBef>
                <a:spcPts val="0"/>
              </a:spcBef>
              <a:spcAft>
                <a:spcPts val="0"/>
              </a:spcAft>
              <a:buClr>
                <a:schemeClr val="dk1"/>
              </a:buClr>
              <a:buSzPct val="100000"/>
              <a:buChar char="●"/>
            </a:pPr>
            <a:r>
              <a:rPr lang="en" sz="7600">
                <a:solidFill>
                  <a:schemeClr val="dk1"/>
                </a:solidFill>
              </a:rPr>
              <a:t>All the bikes are not in use at a certain time t.</a:t>
            </a:r>
            <a:endParaRPr sz="7600">
              <a:solidFill>
                <a:schemeClr val="dk1"/>
              </a:solidFill>
            </a:endParaRPr>
          </a:p>
          <a:p>
            <a:pPr indent="-349250" lvl="0" marL="457200" rtl="0" algn="l">
              <a:lnSpc>
                <a:spcPct val="150000"/>
              </a:lnSpc>
              <a:spcBef>
                <a:spcPts val="0"/>
              </a:spcBef>
              <a:spcAft>
                <a:spcPts val="0"/>
              </a:spcAft>
              <a:buClr>
                <a:schemeClr val="dk1"/>
              </a:buClr>
              <a:buSzPct val="100000"/>
              <a:buChar char="●"/>
            </a:pPr>
            <a:r>
              <a:rPr lang="en" sz="7600">
                <a:solidFill>
                  <a:schemeClr val="dk1"/>
                </a:solidFill>
              </a:rPr>
              <a:t>Criteria for Excess and Deficit :</a:t>
            </a:r>
            <a:endParaRPr sz="7600">
              <a:solidFill>
                <a:schemeClr val="dk1"/>
              </a:solidFill>
            </a:endParaRPr>
          </a:p>
          <a:p>
            <a:pPr indent="-349250" lvl="1" marL="914400" rtl="0" algn="l">
              <a:lnSpc>
                <a:spcPct val="150000"/>
              </a:lnSpc>
              <a:spcBef>
                <a:spcPts val="0"/>
              </a:spcBef>
              <a:spcAft>
                <a:spcPts val="0"/>
              </a:spcAft>
              <a:buClr>
                <a:schemeClr val="dk1"/>
              </a:buClr>
              <a:buSzPct val="100000"/>
              <a:buChar char="○"/>
            </a:pPr>
            <a:r>
              <a:rPr lang="en" sz="7600">
                <a:solidFill>
                  <a:schemeClr val="dk1"/>
                </a:solidFill>
              </a:rPr>
              <a:t>Excess if num of bikes &gt;= 60% of the total docks at a particular station.</a:t>
            </a:r>
            <a:endParaRPr sz="7600">
              <a:solidFill>
                <a:schemeClr val="dk1"/>
              </a:solidFill>
            </a:endParaRPr>
          </a:p>
          <a:p>
            <a:pPr indent="-349250" lvl="1" marL="914400" rtl="0" algn="l">
              <a:lnSpc>
                <a:spcPct val="150000"/>
              </a:lnSpc>
              <a:spcBef>
                <a:spcPts val="0"/>
              </a:spcBef>
              <a:spcAft>
                <a:spcPts val="0"/>
              </a:spcAft>
              <a:buClr>
                <a:schemeClr val="dk1"/>
              </a:buClr>
              <a:buSzPct val="100000"/>
              <a:buChar char="○"/>
            </a:pPr>
            <a:r>
              <a:rPr lang="en" sz="7600">
                <a:solidFill>
                  <a:schemeClr val="dk1"/>
                </a:solidFill>
              </a:rPr>
              <a:t>Deficit if num of bikes&lt; 40% of the total docks at a particular station.</a:t>
            </a:r>
            <a:endParaRPr sz="7600">
              <a:solidFill>
                <a:schemeClr val="dk1"/>
              </a:solidFill>
            </a:endParaRPr>
          </a:p>
          <a:p>
            <a:pPr indent="0" lvl="0" marL="457200" rtl="0" algn="l">
              <a:lnSpc>
                <a:spcPct val="115000"/>
              </a:lnSpc>
              <a:spcBef>
                <a:spcPts val="1200"/>
              </a:spcBef>
              <a:spcAft>
                <a:spcPts val="0"/>
              </a:spcAft>
              <a:buNone/>
            </a:pPr>
            <a:r>
              <a:t/>
            </a:r>
            <a:endParaRPr sz="7600">
              <a:solidFill>
                <a:schemeClr val="dk1"/>
              </a:solidFill>
            </a:endParaRPr>
          </a:p>
          <a:p>
            <a:pPr indent="0" lvl="0" marL="0" rtl="0" algn="l">
              <a:spcBef>
                <a:spcPts val="1200"/>
              </a:spcBef>
              <a:spcAft>
                <a:spcPts val="0"/>
              </a:spcAft>
              <a:buNone/>
            </a:pPr>
            <a:r>
              <a:t/>
            </a:r>
            <a:endParaRPr sz="2000">
              <a:solidFill>
                <a:schemeClr val="dk1"/>
              </a:solidFill>
            </a:endParaRPr>
          </a:p>
          <a:p>
            <a:pPr indent="0" lvl="0" marL="0" rtl="0" algn="l">
              <a:spcBef>
                <a:spcPts val="1200"/>
              </a:spcBef>
              <a:spcAft>
                <a:spcPts val="0"/>
              </a:spcAft>
              <a:buNone/>
            </a:pPr>
            <a:r>
              <a:rPr lang="en" sz="2000">
                <a:solidFill>
                  <a:schemeClr val="dk1"/>
                </a:solidFill>
              </a:rPr>
              <a:t>	</a:t>
            </a:r>
            <a:endParaRPr sz="2000">
              <a:solidFill>
                <a:schemeClr val="dk1"/>
              </a:solidFill>
            </a:endParaRPr>
          </a:p>
          <a:p>
            <a:pPr indent="0" lvl="0" marL="914400" rtl="0" algn="l">
              <a:spcBef>
                <a:spcPts val="1200"/>
              </a:spcBef>
              <a:spcAft>
                <a:spcPts val="0"/>
              </a:spcAft>
              <a:buClr>
                <a:schemeClr val="dk1"/>
              </a:buClr>
              <a:buSzPct val="64705"/>
              <a:buFont typeface="Arial"/>
              <a:buNone/>
            </a:pPr>
            <a:r>
              <a:t/>
            </a:r>
            <a:endParaRPr sz="1700">
              <a:solidFill>
                <a:schemeClr val="dk1"/>
              </a:solidFill>
            </a:endParaRPr>
          </a:p>
          <a:p>
            <a:pPr indent="0" lvl="0" marL="914400" rtl="0" algn="l">
              <a:spcBef>
                <a:spcPts val="1200"/>
              </a:spcBef>
              <a:spcAft>
                <a:spcPts val="0"/>
              </a:spcAft>
              <a:buClr>
                <a:schemeClr val="dk1"/>
              </a:buClr>
              <a:buSzPct val="64705"/>
              <a:buFont typeface="Arial"/>
              <a:buNone/>
            </a:pPr>
            <a:r>
              <a:t/>
            </a:r>
            <a:endParaRPr sz="1700">
              <a:solidFill>
                <a:schemeClr val="dk1"/>
              </a:solidFill>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1000"/>
                                        <p:tgtEl>
                                          <p:spTgt spid="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1" st="1"/>
                                            </p:txEl>
                                          </p:spTgt>
                                        </p:tgtEl>
                                        <p:attrNameLst>
                                          <p:attrName>style.visibility</p:attrName>
                                        </p:attrNameLst>
                                      </p:cBhvr>
                                      <p:to>
                                        <p:strVal val="visible"/>
                                      </p:to>
                                    </p:set>
                                    <p:animEffect filter="fade" transition="in">
                                      <p:cBhvr>
                                        <p:cTn dur="1000"/>
                                        <p:tgtEl>
                                          <p:spTgt spid="1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2" st="2"/>
                                            </p:txEl>
                                          </p:spTgt>
                                        </p:tgtEl>
                                        <p:attrNameLst>
                                          <p:attrName>style.visibility</p:attrName>
                                        </p:attrNameLst>
                                      </p:cBhvr>
                                      <p:to>
                                        <p:strVal val="visible"/>
                                      </p:to>
                                    </p:set>
                                    <p:animEffect filter="fade" transition="in">
                                      <p:cBhvr>
                                        <p:cTn dur="1000"/>
                                        <p:tgtEl>
                                          <p:spTgt spid="1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3" st="3"/>
                                            </p:txEl>
                                          </p:spTgt>
                                        </p:tgtEl>
                                        <p:attrNameLst>
                                          <p:attrName>style.visibility</p:attrName>
                                        </p:attrNameLst>
                                      </p:cBhvr>
                                      <p:to>
                                        <p:strVal val="visible"/>
                                      </p:to>
                                    </p:set>
                                    <p:animEffect filter="fade" transition="in">
                                      <p:cBhvr>
                                        <p:cTn dur="1000"/>
                                        <p:tgtEl>
                                          <p:spTgt spid="1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4" st="4"/>
                                            </p:txEl>
                                          </p:spTgt>
                                        </p:tgtEl>
                                        <p:attrNameLst>
                                          <p:attrName>style.visibility</p:attrName>
                                        </p:attrNameLst>
                                      </p:cBhvr>
                                      <p:to>
                                        <p:strVal val="visible"/>
                                      </p:to>
                                    </p:set>
                                    <p:animEffect filter="fade" transition="in">
                                      <p:cBhvr>
                                        <p:cTn dur="1000"/>
                                        <p:tgtEl>
                                          <p:spTgt spid="1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5" st="5"/>
                                            </p:txEl>
                                          </p:spTgt>
                                        </p:tgtEl>
                                        <p:attrNameLst>
                                          <p:attrName>style.visibility</p:attrName>
                                        </p:attrNameLst>
                                      </p:cBhvr>
                                      <p:to>
                                        <p:strVal val="visible"/>
                                      </p:to>
                                    </p:set>
                                    <p:animEffect filter="fade" transition="in">
                                      <p:cBhvr>
                                        <p:cTn dur="1000"/>
                                        <p:tgtEl>
                                          <p:spTgt spid="1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6" st="6"/>
                                            </p:txEl>
                                          </p:spTgt>
                                        </p:tgtEl>
                                        <p:attrNameLst>
                                          <p:attrName>style.visibility</p:attrName>
                                        </p:attrNameLst>
                                      </p:cBhvr>
                                      <p:to>
                                        <p:strVal val="visible"/>
                                      </p:to>
                                    </p:set>
                                    <p:animEffect filter="fade" transition="in">
                                      <p:cBhvr>
                                        <p:cTn dur="1000"/>
                                        <p:tgtEl>
                                          <p:spTgt spid="12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7" st="7"/>
                                            </p:txEl>
                                          </p:spTgt>
                                        </p:tgtEl>
                                        <p:attrNameLst>
                                          <p:attrName>style.visibility</p:attrName>
                                        </p:attrNameLst>
                                      </p:cBhvr>
                                      <p:to>
                                        <p:strVal val="visible"/>
                                      </p:to>
                                    </p:set>
                                    <p:animEffect filter="fade" transition="in">
                                      <p:cBhvr>
                                        <p:cTn dur="1000"/>
                                        <p:tgtEl>
                                          <p:spTgt spid="12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8" st="8"/>
                                            </p:txEl>
                                          </p:spTgt>
                                        </p:tgtEl>
                                        <p:attrNameLst>
                                          <p:attrName>style.visibility</p:attrName>
                                        </p:attrNameLst>
                                      </p:cBhvr>
                                      <p:to>
                                        <p:strVal val="visible"/>
                                      </p:to>
                                    </p:set>
                                    <p:animEffect filter="fade" transition="in">
                                      <p:cBhvr>
                                        <p:cTn dur="1000"/>
                                        <p:tgtEl>
                                          <p:spTgt spid="12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9" st="9"/>
                                            </p:txEl>
                                          </p:spTgt>
                                        </p:tgtEl>
                                        <p:attrNameLst>
                                          <p:attrName>style.visibility</p:attrName>
                                        </p:attrNameLst>
                                      </p:cBhvr>
                                      <p:to>
                                        <p:strVal val="visible"/>
                                      </p:to>
                                    </p:set>
                                    <p:animEffect filter="fade" transition="in">
                                      <p:cBhvr>
                                        <p:cTn dur="1000"/>
                                        <p:tgtEl>
                                          <p:spTgt spid="12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10" st="10"/>
                                            </p:txEl>
                                          </p:spTgt>
                                        </p:tgtEl>
                                        <p:attrNameLst>
                                          <p:attrName>style.visibility</p:attrName>
                                        </p:attrNameLst>
                                      </p:cBhvr>
                                      <p:to>
                                        <p:strVal val="visible"/>
                                      </p:to>
                                    </p:set>
                                    <p:animEffect filter="fade" transition="in">
                                      <p:cBhvr>
                                        <p:cTn dur="1000"/>
                                        <p:tgtEl>
                                          <p:spTgt spid="12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11" st="11"/>
                                            </p:txEl>
                                          </p:spTgt>
                                        </p:tgtEl>
                                        <p:attrNameLst>
                                          <p:attrName>style.visibility</p:attrName>
                                        </p:attrNameLst>
                                      </p:cBhvr>
                                      <p:to>
                                        <p:strVal val="visible"/>
                                      </p:to>
                                    </p:set>
                                    <p:animEffect filter="fade" transition="in">
                                      <p:cBhvr>
                                        <p:cTn dur="1000"/>
                                        <p:tgtEl>
                                          <p:spTgt spid="12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12" st="12"/>
                                            </p:txEl>
                                          </p:spTgt>
                                        </p:tgtEl>
                                        <p:attrNameLst>
                                          <p:attrName>style.visibility</p:attrName>
                                        </p:attrNameLst>
                                      </p:cBhvr>
                                      <p:to>
                                        <p:strVal val="visible"/>
                                      </p:to>
                                    </p:set>
                                    <p:animEffect filter="fade" transition="in">
                                      <p:cBhvr>
                                        <p:cTn dur="1000"/>
                                        <p:tgtEl>
                                          <p:spTgt spid="12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13" st="13"/>
                                            </p:txEl>
                                          </p:spTgt>
                                        </p:tgtEl>
                                        <p:attrNameLst>
                                          <p:attrName>style.visibility</p:attrName>
                                        </p:attrNameLst>
                                      </p:cBhvr>
                                      <p:to>
                                        <p:strVal val="visible"/>
                                      </p:to>
                                    </p:set>
                                    <p:animEffect filter="fade" transition="in">
                                      <p:cBhvr>
                                        <p:cTn dur="1000"/>
                                        <p:tgtEl>
                                          <p:spTgt spid="129">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133" name="Shape 133"/>
        <p:cNvGrpSpPr/>
        <p:nvPr/>
      </p:nvGrpSpPr>
      <p:grpSpPr>
        <a:xfrm>
          <a:off x="0" y="0"/>
          <a:ext cx="0" cy="0"/>
          <a:chOff x="0" y="0"/>
          <a:chExt cx="0" cy="0"/>
        </a:xfrm>
      </p:grpSpPr>
      <p:pic>
        <p:nvPicPr>
          <p:cNvPr id="134" name="Google Shape;134;p24"/>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135" name="Google Shape;135;p24"/>
          <p:cNvSpPr txBox="1"/>
          <p:nvPr/>
        </p:nvSpPr>
        <p:spPr>
          <a:xfrm>
            <a:off x="2796275" y="2109250"/>
            <a:ext cx="3595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Thank You!</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 calcmode="lin" valueType="num">
                                      <p:cBhvr additive="base">
                                        <p:cTn dur="1000"/>
                                        <p:tgtEl>
                                          <p:spTgt spid="135">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35">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62" name="Google Shape;62;p14"/>
          <p:cNvSpPr txBox="1"/>
          <p:nvPr>
            <p:ph type="ctrTitle"/>
          </p:nvPr>
        </p:nvSpPr>
        <p:spPr>
          <a:xfrm>
            <a:off x="0" y="0"/>
            <a:ext cx="9144000" cy="61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800" u="sng"/>
              <a:t>Disclaimer</a:t>
            </a:r>
            <a:endParaRPr sz="2800" u="sng"/>
          </a:p>
        </p:txBody>
      </p:sp>
      <p:sp>
        <p:nvSpPr>
          <p:cNvPr id="63" name="Google Shape;63;p14"/>
          <p:cNvSpPr txBox="1"/>
          <p:nvPr>
            <p:ph idx="1" type="subTitle"/>
          </p:nvPr>
        </p:nvSpPr>
        <p:spPr>
          <a:xfrm>
            <a:off x="192125" y="712725"/>
            <a:ext cx="8741400" cy="4431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dk1"/>
                </a:solidFill>
              </a:rPr>
              <a:t>	</a:t>
            </a:r>
            <a:r>
              <a:rPr lang="en" sz="2300">
                <a:solidFill>
                  <a:schemeClr val="dk1"/>
                </a:solidFill>
              </a:rPr>
              <a:t>All the materials with reference to the Divvy company is only used for the purpose of this project.Logo used in the ppt slides is the sole property of Divvy company and we do not wish to </a:t>
            </a:r>
            <a:r>
              <a:rPr lang="en" sz="2300">
                <a:solidFill>
                  <a:schemeClr val="dk1"/>
                </a:solidFill>
              </a:rPr>
              <a:t>monetize</a:t>
            </a:r>
            <a:r>
              <a:rPr lang="en" sz="2300">
                <a:solidFill>
                  <a:schemeClr val="dk1"/>
                </a:solidFill>
              </a:rPr>
              <a:t> or generate any sort of income from these </a:t>
            </a:r>
            <a:r>
              <a:rPr lang="en" sz="2300">
                <a:solidFill>
                  <a:schemeClr val="dk1"/>
                </a:solidFill>
              </a:rPr>
              <a:t>powerpoint</a:t>
            </a:r>
            <a:r>
              <a:rPr lang="en" sz="2300">
                <a:solidFill>
                  <a:schemeClr val="dk1"/>
                </a:solidFill>
              </a:rPr>
              <a:t> presentations or from any material owned by Divvy Company.We just hope to portray our work (Assistant software for the Divvy maintenance van) as a part of our implementation project for this semester. </a:t>
            </a:r>
            <a:endParaRPr sz="2300">
              <a:solidFill>
                <a:schemeClr val="dk1"/>
              </a:solidFill>
            </a:endParaRPr>
          </a:p>
          <a:p>
            <a:pPr indent="457200" lvl="0" marL="0" rtl="0" algn="just">
              <a:spcBef>
                <a:spcPts val="0"/>
              </a:spcBef>
              <a:spcAft>
                <a:spcPts val="0"/>
              </a:spcAft>
              <a:buNone/>
            </a:pPr>
            <a:r>
              <a:t/>
            </a:r>
            <a:endParaRPr sz="2300">
              <a:solidFill>
                <a:schemeClr val="dk1"/>
              </a:solidFill>
            </a:endParaRPr>
          </a:p>
          <a:p>
            <a:pPr indent="457200" lvl="0" marL="0" rtl="0" algn="just">
              <a:spcBef>
                <a:spcPts val="0"/>
              </a:spcBef>
              <a:spcAft>
                <a:spcPts val="0"/>
              </a:spcAft>
              <a:buNone/>
            </a:pPr>
            <a:r>
              <a:rPr lang="en" sz="2300">
                <a:solidFill>
                  <a:schemeClr val="dk1"/>
                </a:solidFill>
              </a:rPr>
              <a:t>Also we wish to give credits to the team that came up with this idea for their development project during the previous semester.</a:t>
            </a:r>
            <a:endParaRPr sz="23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0" st="0"/>
                                            </p:txEl>
                                          </p:spTgt>
                                        </p:tgtEl>
                                        <p:attrNameLst>
                                          <p:attrName>style.visibility</p:attrName>
                                        </p:attrNameLst>
                                      </p:cBhvr>
                                      <p:to>
                                        <p:strVal val="visible"/>
                                      </p:to>
                                    </p:set>
                                    <p:animEffect filter="fade" transition="in">
                                      <p:cBhvr>
                                        <p:cTn dur="1000"/>
                                        <p:tgtEl>
                                          <p:spTgt spid="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1" st="1"/>
                                            </p:txEl>
                                          </p:spTgt>
                                        </p:tgtEl>
                                        <p:attrNameLst>
                                          <p:attrName>style.visibility</p:attrName>
                                        </p:attrNameLst>
                                      </p:cBhvr>
                                      <p:to>
                                        <p:strVal val="visible"/>
                                      </p:to>
                                    </p:set>
                                    <p:animEffect filter="fade" transition="in">
                                      <p:cBhvr>
                                        <p:cTn dur="1000"/>
                                        <p:tgtEl>
                                          <p:spTgt spid="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2" st="2"/>
                                            </p:txEl>
                                          </p:spTgt>
                                        </p:tgtEl>
                                        <p:attrNameLst>
                                          <p:attrName>style.visibility</p:attrName>
                                        </p:attrNameLst>
                                      </p:cBhvr>
                                      <p:to>
                                        <p:strVal val="visible"/>
                                      </p:to>
                                    </p:set>
                                    <p:animEffect filter="fade" transition="in">
                                      <p:cBhvr>
                                        <p:cTn dur="1000"/>
                                        <p:tgtEl>
                                          <p:spTgt spid="6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69" name="Google Shape;69;p15"/>
          <p:cNvSpPr txBox="1"/>
          <p:nvPr>
            <p:ph type="title"/>
          </p:nvPr>
        </p:nvSpPr>
        <p:spPr>
          <a:xfrm>
            <a:off x="1174200" y="0"/>
            <a:ext cx="7969800" cy="794100"/>
          </a:xfrm>
          <a:prstGeom prst="rect">
            <a:avLst/>
          </a:prstGeom>
        </p:spPr>
        <p:txBody>
          <a:bodyPr anchorCtr="0" anchor="t" bIns="91425" lIns="91425" spcFirstLastPara="1" rIns="91425" wrap="square" tIns="91425">
            <a:normAutofit/>
          </a:bodyPr>
          <a:lstStyle/>
          <a:p>
            <a:pPr indent="457200" lvl="0" marL="2286000" rtl="0" algn="l">
              <a:spcBef>
                <a:spcPts val="0"/>
              </a:spcBef>
              <a:spcAft>
                <a:spcPts val="0"/>
              </a:spcAft>
              <a:buNone/>
            </a:pPr>
            <a:r>
              <a:rPr lang="en" u="sng"/>
              <a:t>About</a:t>
            </a:r>
            <a:r>
              <a:rPr lang="en" u="sng"/>
              <a:t> </a:t>
            </a:r>
            <a:endParaRPr u="sng"/>
          </a:p>
        </p:txBody>
      </p:sp>
      <p:sp>
        <p:nvSpPr>
          <p:cNvPr id="70" name="Google Shape;70;p15"/>
          <p:cNvSpPr txBox="1"/>
          <p:nvPr>
            <p:ph idx="1" type="body"/>
          </p:nvPr>
        </p:nvSpPr>
        <p:spPr>
          <a:xfrm>
            <a:off x="0" y="847850"/>
            <a:ext cx="9144000" cy="4295700"/>
          </a:xfrm>
          <a:prstGeom prst="rect">
            <a:avLst/>
          </a:prstGeom>
        </p:spPr>
        <p:txBody>
          <a:bodyPr anchorCtr="0" anchor="t" bIns="91425" lIns="91425" spcFirstLastPara="1" rIns="91425" wrap="square" tIns="91425">
            <a:normAutofit lnSpcReduction="20000"/>
          </a:bodyPr>
          <a:lstStyle/>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Divvy Van Assistant is a GUI application for Divvy Van drivers. </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Our application mainly aims to help them to transport divvy bikes and scooters from one station to another Station seamlessly while ensuring optimal travel routes.</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The main idea is to build a system that will keep track of all the divvy stations and the bikes available at each station. </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Our goal is to increase the efficiency of the entire system without affecting the day to day activities in and around the city. </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Our application can be used by other companies with certain modifications but the core principle will remain the same.</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0" st="0"/>
                                            </p:txEl>
                                          </p:spTgt>
                                        </p:tgtEl>
                                        <p:attrNameLst>
                                          <p:attrName>style.visibility</p:attrName>
                                        </p:attrNameLst>
                                      </p:cBhvr>
                                      <p:to>
                                        <p:strVal val="visible"/>
                                      </p:to>
                                    </p:set>
                                    <p:animEffect filter="fade" transition="in">
                                      <p:cBhvr>
                                        <p:cTn dur="1000"/>
                                        <p:tgtEl>
                                          <p:spTgt spid="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1" st="1"/>
                                            </p:txEl>
                                          </p:spTgt>
                                        </p:tgtEl>
                                        <p:attrNameLst>
                                          <p:attrName>style.visibility</p:attrName>
                                        </p:attrNameLst>
                                      </p:cBhvr>
                                      <p:to>
                                        <p:strVal val="visible"/>
                                      </p:to>
                                    </p:set>
                                    <p:animEffect filter="fade" transition="in">
                                      <p:cBhvr>
                                        <p:cTn dur="1000"/>
                                        <p:tgtEl>
                                          <p:spTgt spid="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2" st="2"/>
                                            </p:txEl>
                                          </p:spTgt>
                                        </p:tgtEl>
                                        <p:attrNameLst>
                                          <p:attrName>style.visibility</p:attrName>
                                        </p:attrNameLst>
                                      </p:cBhvr>
                                      <p:to>
                                        <p:strVal val="visible"/>
                                      </p:to>
                                    </p:set>
                                    <p:animEffect filter="fade" transition="in">
                                      <p:cBhvr>
                                        <p:cTn dur="1000"/>
                                        <p:tgtEl>
                                          <p:spTgt spid="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3" st="3"/>
                                            </p:txEl>
                                          </p:spTgt>
                                        </p:tgtEl>
                                        <p:attrNameLst>
                                          <p:attrName>style.visibility</p:attrName>
                                        </p:attrNameLst>
                                      </p:cBhvr>
                                      <p:to>
                                        <p:strVal val="visible"/>
                                      </p:to>
                                    </p:set>
                                    <p:animEffect filter="fade" transition="in">
                                      <p:cBhvr>
                                        <p:cTn dur="1000"/>
                                        <p:tgtEl>
                                          <p:spTgt spid="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4" st="4"/>
                                            </p:txEl>
                                          </p:spTgt>
                                        </p:tgtEl>
                                        <p:attrNameLst>
                                          <p:attrName>style.visibility</p:attrName>
                                        </p:attrNameLst>
                                      </p:cBhvr>
                                      <p:to>
                                        <p:strVal val="visible"/>
                                      </p:to>
                                    </p:set>
                                    <p:animEffect filter="fade" transition="in">
                                      <p:cBhvr>
                                        <p:cTn dur="1000"/>
                                        <p:tgtEl>
                                          <p:spTgt spid="7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76" name="Google Shape;76;p1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u="sng"/>
              <a:t>Some Key Features</a:t>
            </a:r>
            <a:endParaRPr sz="2820" u="sng"/>
          </a:p>
        </p:txBody>
      </p:sp>
      <p:sp>
        <p:nvSpPr>
          <p:cNvPr id="77" name="Google Shape;77;p16"/>
          <p:cNvSpPr txBox="1"/>
          <p:nvPr>
            <p:ph idx="1" type="body"/>
          </p:nvPr>
        </p:nvSpPr>
        <p:spPr>
          <a:xfrm>
            <a:off x="301850" y="754800"/>
            <a:ext cx="8607600" cy="4388700"/>
          </a:xfrm>
          <a:prstGeom prst="rect">
            <a:avLst/>
          </a:prstGeom>
        </p:spPr>
        <p:txBody>
          <a:bodyPr anchorCtr="0" anchor="t" bIns="91425" lIns="91425" spcFirstLastPara="1" rIns="91425" wrap="square" tIns="91425">
            <a:normAutofit lnSpcReduction="10000"/>
          </a:bodyPr>
          <a:lstStyle/>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User friendly interface and easy navigation throughout the process.</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Task Ranking based on priorities and other parameters</a:t>
            </a:r>
            <a:r>
              <a:rPr lang="en" sz="2000">
                <a:solidFill>
                  <a:schemeClr val="dk1"/>
                </a:solidFill>
              </a:rPr>
              <a:t>. </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Optimality and precise routes.</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Supply Demand principle used for functioning of application. </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Efficiency is the key goal. </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Defining excess and deficit cases with respect to predefined conditions.</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Real Time data updation.</a:t>
            </a:r>
            <a:endParaRPr sz="2000">
              <a:solidFill>
                <a:schemeClr val="dk1"/>
              </a:solidFill>
            </a:endParaRPr>
          </a:p>
          <a:p>
            <a:pPr indent="0" lvl="0" marL="0" marR="732161" rtl="0" algn="just">
              <a:lnSpc>
                <a:spcPct val="150000"/>
              </a:lnSpc>
              <a:spcBef>
                <a:spcPts val="0"/>
              </a:spcBef>
              <a:spcAft>
                <a:spcPts val="0"/>
              </a:spcAft>
              <a:buNone/>
            </a:pPr>
            <a:r>
              <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0" st="0"/>
                                            </p:txEl>
                                          </p:spTgt>
                                        </p:tgtEl>
                                        <p:attrNameLst>
                                          <p:attrName>style.visibility</p:attrName>
                                        </p:attrNameLst>
                                      </p:cBhvr>
                                      <p:to>
                                        <p:strVal val="visible"/>
                                      </p:to>
                                    </p:set>
                                    <p:animEffect filter="fade" transition="in">
                                      <p:cBhvr>
                                        <p:cTn dur="1000"/>
                                        <p:tgtEl>
                                          <p:spTgt spid="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1" st="1"/>
                                            </p:txEl>
                                          </p:spTgt>
                                        </p:tgtEl>
                                        <p:attrNameLst>
                                          <p:attrName>style.visibility</p:attrName>
                                        </p:attrNameLst>
                                      </p:cBhvr>
                                      <p:to>
                                        <p:strVal val="visible"/>
                                      </p:to>
                                    </p:set>
                                    <p:animEffect filter="fade" transition="in">
                                      <p:cBhvr>
                                        <p:cTn dur="1000"/>
                                        <p:tgtEl>
                                          <p:spTgt spid="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2" st="2"/>
                                            </p:txEl>
                                          </p:spTgt>
                                        </p:tgtEl>
                                        <p:attrNameLst>
                                          <p:attrName>style.visibility</p:attrName>
                                        </p:attrNameLst>
                                      </p:cBhvr>
                                      <p:to>
                                        <p:strVal val="visible"/>
                                      </p:to>
                                    </p:set>
                                    <p:animEffect filter="fade" transition="in">
                                      <p:cBhvr>
                                        <p:cTn dur="1000"/>
                                        <p:tgtEl>
                                          <p:spTgt spid="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3" st="3"/>
                                            </p:txEl>
                                          </p:spTgt>
                                        </p:tgtEl>
                                        <p:attrNameLst>
                                          <p:attrName>style.visibility</p:attrName>
                                        </p:attrNameLst>
                                      </p:cBhvr>
                                      <p:to>
                                        <p:strVal val="visible"/>
                                      </p:to>
                                    </p:set>
                                    <p:animEffect filter="fade" transition="in">
                                      <p:cBhvr>
                                        <p:cTn dur="1000"/>
                                        <p:tgtEl>
                                          <p:spTgt spid="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4" st="4"/>
                                            </p:txEl>
                                          </p:spTgt>
                                        </p:tgtEl>
                                        <p:attrNameLst>
                                          <p:attrName>style.visibility</p:attrName>
                                        </p:attrNameLst>
                                      </p:cBhvr>
                                      <p:to>
                                        <p:strVal val="visible"/>
                                      </p:to>
                                    </p:set>
                                    <p:animEffect filter="fade" transition="in">
                                      <p:cBhvr>
                                        <p:cTn dur="1000"/>
                                        <p:tgtEl>
                                          <p:spTgt spid="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5" st="5"/>
                                            </p:txEl>
                                          </p:spTgt>
                                        </p:tgtEl>
                                        <p:attrNameLst>
                                          <p:attrName>style.visibility</p:attrName>
                                        </p:attrNameLst>
                                      </p:cBhvr>
                                      <p:to>
                                        <p:strVal val="visible"/>
                                      </p:to>
                                    </p:set>
                                    <p:animEffect filter="fade" transition="in">
                                      <p:cBhvr>
                                        <p:cTn dur="1000"/>
                                        <p:tgtEl>
                                          <p:spTgt spid="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6" st="6"/>
                                            </p:txEl>
                                          </p:spTgt>
                                        </p:tgtEl>
                                        <p:attrNameLst>
                                          <p:attrName>style.visibility</p:attrName>
                                        </p:attrNameLst>
                                      </p:cBhvr>
                                      <p:to>
                                        <p:strVal val="visible"/>
                                      </p:to>
                                    </p:set>
                                    <p:animEffect filter="fade" transition="in">
                                      <p:cBhvr>
                                        <p:cTn dur="1000"/>
                                        <p:tgtEl>
                                          <p:spTgt spid="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7" st="7"/>
                                            </p:txEl>
                                          </p:spTgt>
                                        </p:tgtEl>
                                        <p:attrNameLst>
                                          <p:attrName>style.visibility</p:attrName>
                                        </p:attrNameLst>
                                      </p:cBhvr>
                                      <p:to>
                                        <p:strVal val="visible"/>
                                      </p:to>
                                    </p:set>
                                    <p:animEffect filter="fade" transition="in">
                                      <p:cBhvr>
                                        <p:cTn dur="1000"/>
                                        <p:tgtEl>
                                          <p:spTgt spid="7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83" name="Google Shape;83;p17"/>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Technology &amp; Data Used</a:t>
            </a:r>
            <a:endParaRPr u="sng"/>
          </a:p>
        </p:txBody>
      </p:sp>
      <p:sp>
        <p:nvSpPr>
          <p:cNvPr id="84" name="Google Shape;84;p17"/>
          <p:cNvSpPr txBox="1"/>
          <p:nvPr>
            <p:ph idx="1" type="body"/>
          </p:nvPr>
        </p:nvSpPr>
        <p:spPr>
          <a:xfrm>
            <a:off x="21900" y="505725"/>
            <a:ext cx="9144000" cy="4637700"/>
          </a:xfrm>
          <a:prstGeom prst="rect">
            <a:avLst/>
          </a:prstGeom>
        </p:spPr>
        <p:txBody>
          <a:bodyPr anchorCtr="0" anchor="t" bIns="91425" lIns="91425" spcFirstLastPara="1" rIns="91425" wrap="square" tIns="91425">
            <a:normAutofit/>
          </a:bodyPr>
          <a:lstStyle/>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Python3 and its libraries.</a:t>
            </a:r>
            <a:r>
              <a:rPr lang="en" sz="2000">
                <a:solidFill>
                  <a:schemeClr val="dk1"/>
                </a:solidFill>
              </a:rPr>
              <a:t> </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MongoDB for the database.</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PySimpleGUI and Tkinter library for Front end. </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Pandas for cleaning the dataset. </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Excel for computing the distance in miles.</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UML for scenario Diagrams.</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Scrum and Agile techniques for project management.</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Jira Software as a Project management tool.</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Github for version Control.</a:t>
            </a:r>
            <a:endParaRPr sz="2000">
              <a:solidFill>
                <a:schemeClr val="dk1"/>
              </a:solidFill>
            </a:endParaRPr>
          </a:p>
          <a:p>
            <a:pPr indent="-355600" lvl="0" marL="914400" marR="732161" rtl="0" algn="just">
              <a:lnSpc>
                <a:spcPct val="150000"/>
              </a:lnSpc>
              <a:spcBef>
                <a:spcPts val="0"/>
              </a:spcBef>
              <a:spcAft>
                <a:spcPts val="0"/>
              </a:spcAft>
              <a:buClr>
                <a:schemeClr val="dk1"/>
              </a:buClr>
              <a:buSzPts val="2000"/>
              <a:buChar char="●"/>
            </a:pPr>
            <a:r>
              <a:rPr lang="en" sz="2000">
                <a:solidFill>
                  <a:schemeClr val="dk1"/>
                </a:solidFill>
              </a:rPr>
              <a:t>Divvy Bike Data (Public Domain Access).</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1000"/>
                                        <p:tgtEl>
                                          <p:spTgt spid="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1000"/>
                                        <p:tgtEl>
                                          <p:spTgt spid="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1000"/>
                                        <p:tgtEl>
                                          <p:spTgt spid="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3" st="3"/>
                                            </p:txEl>
                                          </p:spTgt>
                                        </p:tgtEl>
                                        <p:attrNameLst>
                                          <p:attrName>style.visibility</p:attrName>
                                        </p:attrNameLst>
                                      </p:cBhvr>
                                      <p:to>
                                        <p:strVal val="visible"/>
                                      </p:to>
                                    </p:set>
                                    <p:animEffect filter="fade" transition="in">
                                      <p:cBhvr>
                                        <p:cTn dur="1000"/>
                                        <p:tgtEl>
                                          <p:spTgt spid="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4" st="4"/>
                                            </p:txEl>
                                          </p:spTgt>
                                        </p:tgtEl>
                                        <p:attrNameLst>
                                          <p:attrName>style.visibility</p:attrName>
                                        </p:attrNameLst>
                                      </p:cBhvr>
                                      <p:to>
                                        <p:strVal val="visible"/>
                                      </p:to>
                                    </p:set>
                                    <p:animEffect filter="fade" transition="in">
                                      <p:cBhvr>
                                        <p:cTn dur="1000"/>
                                        <p:tgtEl>
                                          <p:spTgt spid="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5" st="5"/>
                                            </p:txEl>
                                          </p:spTgt>
                                        </p:tgtEl>
                                        <p:attrNameLst>
                                          <p:attrName>style.visibility</p:attrName>
                                        </p:attrNameLst>
                                      </p:cBhvr>
                                      <p:to>
                                        <p:strVal val="visible"/>
                                      </p:to>
                                    </p:set>
                                    <p:animEffect filter="fade" transition="in">
                                      <p:cBhvr>
                                        <p:cTn dur="1000"/>
                                        <p:tgtEl>
                                          <p:spTgt spid="8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6" st="6"/>
                                            </p:txEl>
                                          </p:spTgt>
                                        </p:tgtEl>
                                        <p:attrNameLst>
                                          <p:attrName>style.visibility</p:attrName>
                                        </p:attrNameLst>
                                      </p:cBhvr>
                                      <p:to>
                                        <p:strVal val="visible"/>
                                      </p:to>
                                    </p:set>
                                    <p:animEffect filter="fade" transition="in">
                                      <p:cBhvr>
                                        <p:cTn dur="1000"/>
                                        <p:tgtEl>
                                          <p:spTgt spid="8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7" st="7"/>
                                            </p:txEl>
                                          </p:spTgt>
                                        </p:tgtEl>
                                        <p:attrNameLst>
                                          <p:attrName>style.visibility</p:attrName>
                                        </p:attrNameLst>
                                      </p:cBhvr>
                                      <p:to>
                                        <p:strVal val="visible"/>
                                      </p:to>
                                    </p:set>
                                    <p:animEffect filter="fade" transition="in">
                                      <p:cBhvr>
                                        <p:cTn dur="1000"/>
                                        <p:tgtEl>
                                          <p:spTgt spid="8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8" st="8"/>
                                            </p:txEl>
                                          </p:spTgt>
                                        </p:tgtEl>
                                        <p:attrNameLst>
                                          <p:attrName>style.visibility</p:attrName>
                                        </p:attrNameLst>
                                      </p:cBhvr>
                                      <p:to>
                                        <p:strVal val="visible"/>
                                      </p:to>
                                    </p:set>
                                    <p:animEffect filter="fade" transition="in">
                                      <p:cBhvr>
                                        <p:cTn dur="1000"/>
                                        <p:tgtEl>
                                          <p:spTgt spid="8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9" st="9"/>
                                            </p:txEl>
                                          </p:spTgt>
                                        </p:tgtEl>
                                        <p:attrNameLst>
                                          <p:attrName>style.visibility</p:attrName>
                                        </p:attrNameLst>
                                      </p:cBhvr>
                                      <p:to>
                                        <p:strVal val="visible"/>
                                      </p:to>
                                    </p:set>
                                    <p:animEffect filter="fade" transition="in">
                                      <p:cBhvr>
                                        <p:cTn dur="1000"/>
                                        <p:tgtEl>
                                          <p:spTgt spid="8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90" name="Google Shape;90;p18"/>
          <p:cNvSpPr txBox="1"/>
          <p:nvPr>
            <p:ph type="title"/>
          </p:nvPr>
        </p:nvSpPr>
        <p:spPr>
          <a:xfrm>
            <a:off x="0" y="0"/>
            <a:ext cx="91440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91"/>
              <a:buNone/>
            </a:pPr>
            <a:r>
              <a:rPr lang="en" sz="2028" u="sng"/>
              <a:t>GUI (Graphical User Interface)</a:t>
            </a:r>
            <a:endParaRPr sz="2028" u="sng"/>
          </a:p>
        </p:txBody>
      </p:sp>
      <p:pic>
        <p:nvPicPr>
          <p:cNvPr id="91" name="Google Shape;91;p18"/>
          <p:cNvPicPr preferRelativeResize="0"/>
          <p:nvPr/>
        </p:nvPicPr>
        <p:blipFill>
          <a:blip r:embed="rId4">
            <a:alphaModFix/>
          </a:blip>
          <a:stretch>
            <a:fillRect/>
          </a:stretch>
        </p:blipFill>
        <p:spPr>
          <a:xfrm>
            <a:off x="1265700" y="636275"/>
            <a:ext cx="6656374" cy="427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97" name="Google Shape;97;p19"/>
          <p:cNvSpPr txBox="1"/>
          <p:nvPr>
            <p:ph type="title"/>
          </p:nvPr>
        </p:nvSpPr>
        <p:spPr>
          <a:xfrm>
            <a:off x="0" y="0"/>
            <a:ext cx="9144000" cy="4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91"/>
              <a:buNone/>
            </a:pPr>
            <a:r>
              <a:rPr lang="en" sz="2200" u="sng"/>
              <a:t>Available Tasks displayed in our GUI</a:t>
            </a:r>
            <a:endParaRPr sz="2200" u="sng"/>
          </a:p>
        </p:txBody>
      </p:sp>
      <p:pic>
        <p:nvPicPr>
          <p:cNvPr id="98" name="Google Shape;98;p19"/>
          <p:cNvPicPr preferRelativeResize="0"/>
          <p:nvPr/>
        </p:nvPicPr>
        <p:blipFill>
          <a:blip r:embed="rId4">
            <a:alphaModFix/>
          </a:blip>
          <a:stretch>
            <a:fillRect/>
          </a:stretch>
        </p:blipFill>
        <p:spPr>
          <a:xfrm>
            <a:off x="1540875" y="558850"/>
            <a:ext cx="6106024" cy="4423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104" name="Google Shape;104;p20"/>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Database : MongoDB </a:t>
            </a:r>
            <a:endParaRPr u="sng"/>
          </a:p>
        </p:txBody>
      </p:sp>
      <p:pic>
        <p:nvPicPr>
          <p:cNvPr id="105" name="Google Shape;105;p20"/>
          <p:cNvPicPr preferRelativeResize="0"/>
          <p:nvPr/>
        </p:nvPicPr>
        <p:blipFill>
          <a:blip r:embed="rId4">
            <a:alphaModFix/>
          </a:blip>
          <a:stretch>
            <a:fillRect/>
          </a:stretch>
        </p:blipFill>
        <p:spPr>
          <a:xfrm>
            <a:off x="1209200" y="572700"/>
            <a:ext cx="6581249" cy="3908499"/>
          </a:xfrm>
          <a:prstGeom prst="rect">
            <a:avLst/>
          </a:prstGeom>
          <a:noFill/>
          <a:ln>
            <a:noFill/>
          </a:ln>
        </p:spPr>
      </p:pic>
      <p:sp>
        <p:nvSpPr>
          <p:cNvPr id="106" name="Google Shape;106;p20"/>
          <p:cNvSpPr txBox="1"/>
          <p:nvPr/>
        </p:nvSpPr>
        <p:spPr>
          <a:xfrm>
            <a:off x="2175875" y="4566500"/>
            <a:ext cx="464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t>Database populated with the user accounts</a:t>
            </a:r>
            <a:endParaRPr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000"/>
                                        <p:tgtEl>
                                          <p:spTgt spid="10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0F9FF">
            <a:alpha val="64290"/>
          </a:srgbClr>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mt="17000"/>
          </a:blip>
          <a:stretch>
            <a:fillRect/>
          </a:stretch>
        </p:blipFill>
        <p:spPr>
          <a:xfrm>
            <a:off x="43775" y="0"/>
            <a:ext cx="9100225" cy="5143500"/>
          </a:xfrm>
          <a:prstGeom prst="rect">
            <a:avLst/>
          </a:prstGeom>
          <a:noFill/>
          <a:ln>
            <a:noFill/>
          </a:ln>
        </p:spPr>
      </p:pic>
      <p:sp>
        <p:nvSpPr>
          <p:cNvPr id="112" name="Google Shape;112;p21"/>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Task Ranking </a:t>
            </a:r>
            <a:endParaRPr u="sng"/>
          </a:p>
        </p:txBody>
      </p:sp>
      <p:sp>
        <p:nvSpPr>
          <p:cNvPr id="113" name="Google Shape;113;p21"/>
          <p:cNvSpPr txBox="1"/>
          <p:nvPr>
            <p:ph idx="1" type="body"/>
          </p:nvPr>
        </p:nvSpPr>
        <p:spPr>
          <a:xfrm>
            <a:off x="0" y="842825"/>
            <a:ext cx="9144000" cy="4300800"/>
          </a:xfrm>
          <a:prstGeom prst="rect">
            <a:avLst/>
          </a:prstGeom>
        </p:spPr>
        <p:txBody>
          <a:bodyPr anchorCtr="0" anchor="t" bIns="91425" lIns="91425" spcFirstLastPara="1" rIns="91425" wrap="square" tIns="91425">
            <a:normAutofit fontScale="62500" lnSpcReduction="10000"/>
          </a:bodyPr>
          <a:lstStyle/>
          <a:p>
            <a:pPr indent="-332372" lvl="0" marL="457200" rtl="0" algn="l">
              <a:lnSpc>
                <a:spcPct val="150000"/>
              </a:lnSpc>
              <a:spcBef>
                <a:spcPts val="0"/>
              </a:spcBef>
              <a:spcAft>
                <a:spcPts val="0"/>
              </a:spcAft>
              <a:buClr>
                <a:schemeClr val="dk1"/>
              </a:buClr>
              <a:buSzPct val="100000"/>
              <a:buChar char="●"/>
            </a:pPr>
            <a:r>
              <a:rPr lang="en" sz="2614">
                <a:solidFill>
                  <a:schemeClr val="dk1"/>
                </a:solidFill>
              </a:rPr>
              <a:t>We have created a task class which will be the main function for the computation of parameters to rank the different tasks available.</a:t>
            </a:r>
            <a:endParaRPr sz="2614">
              <a:solidFill>
                <a:schemeClr val="dk1"/>
              </a:solidFill>
            </a:endParaRPr>
          </a:p>
          <a:p>
            <a:pPr indent="-332372" lvl="0" marL="457200" rtl="0" algn="l">
              <a:lnSpc>
                <a:spcPct val="150000"/>
              </a:lnSpc>
              <a:spcBef>
                <a:spcPts val="1000"/>
              </a:spcBef>
              <a:spcAft>
                <a:spcPts val="0"/>
              </a:spcAft>
              <a:buClr>
                <a:schemeClr val="dk1"/>
              </a:buClr>
              <a:buSzPct val="100000"/>
              <a:buChar char="●"/>
            </a:pPr>
            <a:r>
              <a:rPr lang="en" sz="2614">
                <a:solidFill>
                  <a:schemeClr val="dk1"/>
                </a:solidFill>
              </a:rPr>
              <a:t>Parameters used for ranking the available jobs:</a:t>
            </a:r>
            <a:endParaRPr sz="2464">
              <a:solidFill>
                <a:schemeClr val="dk1"/>
              </a:solidFill>
            </a:endParaRPr>
          </a:p>
          <a:p>
            <a:pPr indent="-326419" lvl="1" marL="914400" rtl="0" algn="l">
              <a:lnSpc>
                <a:spcPct val="150000"/>
              </a:lnSpc>
              <a:spcBef>
                <a:spcPts val="1000"/>
              </a:spcBef>
              <a:spcAft>
                <a:spcPts val="0"/>
              </a:spcAft>
              <a:buClr>
                <a:schemeClr val="dk1"/>
              </a:buClr>
              <a:buSzPct val="100000"/>
              <a:buChar char="○"/>
            </a:pPr>
            <a:r>
              <a:rPr lang="en" sz="2464">
                <a:solidFill>
                  <a:schemeClr val="dk1"/>
                </a:solidFill>
              </a:rPr>
              <a:t>Excess and deficit of Divvy bikes at a particular Station.</a:t>
            </a:r>
            <a:endParaRPr sz="2464">
              <a:solidFill>
                <a:schemeClr val="dk1"/>
              </a:solidFill>
            </a:endParaRPr>
          </a:p>
          <a:p>
            <a:pPr indent="-340954" lvl="0" marL="457200" rtl="0" algn="l">
              <a:lnSpc>
                <a:spcPct val="150000"/>
              </a:lnSpc>
              <a:spcBef>
                <a:spcPts val="1000"/>
              </a:spcBef>
              <a:spcAft>
                <a:spcPts val="0"/>
              </a:spcAft>
              <a:buClr>
                <a:schemeClr val="dk1"/>
              </a:buClr>
              <a:buSzPct val="100000"/>
              <a:buChar char="●"/>
            </a:pPr>
            <a:r>
              <a:rPr lang="en" sz="2830">
                <a:solidFill>
                  <a:schemeClr val="dk1"/>
                </a:solidFill>
              </a:rPr>
              <a:t>Once the tasks are Ranked, the divvy Driver will be able to start the job by selecting one from the tasks displayed according to the priority.</a:t>
            </a:r>
            <a:endParaRPr sz="2830">
              <a:solidFill>
                <a:schemeClr val="dk1"/>
              </a:solidFill>
            </a:endParaRPr>
          </a:p>
          <a:p>
            <a:pPr indent="-340954" lvl="0" marL="457200" rtl="0" algn="l">
              <a:lnSpc>
                <a:spcPct val="150000"/>
              </a:lnSpc>
              <a:spcBef>
                <a:spcPts val="1000"/>
              </a:spcBef>
              <a:spcAft>
                <a:spcPts val="0"/>
              </a:spcAft>
              <a:buClr>
                <a:schemeClr val="dk1"/>
              </a:buClr>
              <a:buSzPct val="100000"/>
              <a:buChar char="●"/>
            </a:pPr>
            <a:r>
              <a:rPr lang="en" sz="2830">
                <a:solidFill>
                  <a:schemeClr val="dk1"/>
                </a:solidFill>
              </a:rPr>
              <a:t>If job is completed successfully, the tasks are updated in the interface and the </a:t>
            </a:r>
            <a:r>
              <a:rPr lang="en" sz="2830">
                <a:solidFill>
                  <a:schemeClr val="dk1"/>
                </a:solidFill>
              </a:rPr>
              <a:t>same process is repeated.</a:t>
            </a:r>
            <a:endParaRPr sz="2830">
              <a:solidFill>
                <a:schemeClr val="dk1"/>
              </a:solidFill>
            </a:endParaRPr>
          </a:p>
          <a:p>
            <a:pPr indent="0" lvl="0" marL="914400" rtl="0" algn="l">
              <a:lnSpc>
                <a:spcPct val="150000"/>
              </a:lnSpc>
              <a:spcBef>
                <a:spcPts val="1000"/>
              </a:spcBef>
              <a:spcAft>
                <a:spcPts val="0"/>
              </a:spcAft>
              <a:buNone/>
            </a:pPr>
            <a:r>
              <a:t/>
            </a:r>
            <a:endParaRPr sz="1700">
              <a:solidFill>
                <a:schemeClr val="dk1"/>
              </a:solidFill>
            </a:endParaRPr>
          </a:p>
          <a:p>
            <a:pPr indent="0" lvl="0" marL="914400" rtl="0" algn="l">
              <a:spcBef>
                <a:spcPts val="1200"/>
              </a:spcBef>
              <a:spcAft>
                <a:spcPts val="1200"/>
              </a:spcAft>
              <a:buNone/>
            </a:pPr>
            <a:r>
              <a:t/>
            </a:r>
            <a:endParaRPr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Effect filter="fade" transition="in">
                                      <p:cBhvr>
                                        <p:cTn dur="1000"/>
                                        <p:tgtEl>
                                          <p:spTgt spid="1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animEffect filter="fade" transition="in">
                                      <p:cBhvr>
                                        <p:cTn dur="1000"/>
                                        <p:tgtEl>
                                          <p:spTgt spid="1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animEffect filter="fade" transition="in">
                                      <p:cBhvr>
                                        <p:cTn dur="1000"/>
                                        <p:tgtEl>
                                          <p:spTgt spid="1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animEffect filter="fade" transition="in">
                                      <p:cBhvr>
                                        <p:cTn dur="1000"/>
                                        <p:tgtEl>
                                          <p:spTgt spid="1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4" st="4"/>
                                            </p:txEl>
                                          </p:spTgt>
                                        </p:tgtEl>
                                        <p:attrNameLst>
                                          <p:attrName>style.visibility</p:attrName>
                                        </p:attrNameLst>
                                      </p:cBhvr>
                                      <p:to>
                                        <p:strVal val="visible"/>
                                      </p:to>
                                    </p:set>
                                    <p:animEffect filter="fade" transition="in">
                                      <p:cBhvr>
                                        <p:cTn dur="1000"/>
                                        <p:tgtEl>
                                          <p:spTgt spid="1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5" st="5"/>
                                            </p:txEl>
                                          </p:spTgt>
                                        </p:tgtEl>
                                        <p:attrNameLst>
                                          <p:attrName>style.visibility</p:attrName>
                                        </p:attrNameLst>
                                      </p:cBhvr>
                                      <p:to>
                                        <p:strVal val="visible"/>
                                      </p:to>
                                    </p:set>
                                    <p:animEffect filter="fade" transition="in">
                                      <p:cBhvr>
                                        <p:cTn dur="1000"/>
                                        <p:tgtEl>
                                          <p:spTgt spid="1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6" st="6"/>
                                            </p:txEl>
                                          </p:spTgt>
                                        </p:tgtEl>
                                        <p:attrNameLst>
                                          <p:attrName>style.visibility</p:attrName>
                                        </p:attrNameLst>
                                      </p:cBhvr>
                                      <p:to>
                                        <p:strVal val="visible"/>
                                      </p:to>
                                    </p:set>
                                    <p:animEffect filter="fade" transition="in">
                                      <p:cBhvr>
                                        <p:cTn dur="1000"/>
                                        <p:tgtEl>
                                          <p:spTgt spid="11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